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57" r:id="rId4"/>
    <p:sldId id="265" r:id="rId5"/>
    <p:sldId id="310" r:id="rId6"/>
    <p:sldId id="276" r:id="rId7"/>
    <p:sldId id="278" r:id="rId8"/>
    <p:sldId id="271" r:id="rId9"/>
    <p:sldId id="279" r:id="rId10"/>
    <p:sldId id="272" r:id="rId11"/>
    <p:sldId id="275" r:id="rId12"/>
    <p:sldId id="283" r:id="rId13"/>
    <p:sldId id="296" r:id="rId14"/>
    <p:sldId id="273" r:id="rId15"/>
    <p:sldId id="259" r:id="rId16"/>
    <p:sldId id="300" r:id="rId17"/>
    <p:sldId id="314" r:id="rId18"/>
    <p:sldId id="315" r:id="rId19"/>
    <p:sldId id="316" r:id="rId20"/>
    <p:sldId id="309" r:id="rId21"/>
    <p:sldId id="298" r:id="rId22"/>
    <p:sldId id="303" r:id="rId23"/>
    <p:sldId id="304" r:id="rId24"/>
    <p:sldId id="261" r:id="rId25"/>
    <p:sldId id="313" r:id="rId26"/>
    <p:sldId id="306" r:id="rId27"/>
    <p:sldId id="307" r:id="rId28"/>
    <p:sldId id="308" r:id="rId29"/>
    <p:sldId id="319" r:id="rId30"/>
    <p:sldId id="262" r:id="rId31"/>
    <p:sldId id="291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2" autoAdjust="0"/>
    <p:restoredTop sz="72340" autoAdjust="0"/>
  </p:normalViewPr>
  <p:slideViewPr>
    <p:cSldViewPr snapToGrid="0">
      <p:cViewPr varScale="1">
        <p:scale>
          <a:sx n="39" d="100"/>
          <a:sy n="39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C405E-FD17-41ED-AA07-EAC3F8C62FDD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49B9-3192-4967-B9CD-0D7B7C4334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5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83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2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1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8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7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026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latin typeface="Tahom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54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51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32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934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34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361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cette étude Ougandaise en plus du taux de CD4 bas (inférieur à 200), la thérapie antirétrovirale associant un inhibiteur de la protéase a été rapportée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628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61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64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56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201F1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58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Au cours de cette prise en charge il est important de faire attention aux interactions médicamenteuses.</a:t>
            </a:r>
          </a:p>
          <a:p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Pour s’aider au contrôle de ces interactions il existe des sites sur internet notamment</a:t>
            </a:r>
          </a:p>
          <a:p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- Le VIDAL qui est payant avec une application utilisable sur </a:t>
            </a:r>
            <a:r>
              <a:rPr lang="fr-FR" sz="1200" dirty="0" err="1">
                <a:solidFill>
                  <a:srgbClr val="201F1E"/>
                </a:solidFill>
                <a:cs typeface="Times New Roman" panose="02020603050405020304" pitchFamily="18" charset="0"/>
              </a:rPr>
              <a:t>android</a:t>
            </a:r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 et </a:t>
            </a:r>
            <a:r>
              <a:rPr lang="fr-FR" sz="1200" dirty="0" err="1">
                <a:solidFill>
                  <a:srgbClr val="201F1E"/>
                </a:solidFill>
                <a:cs typeface="Times New Roman" panose="02020603050405020304" pitchFamily="18" charset="0"/>
              </a:rPr>
              <a:t>iphone</a:t>
            </a:r>
            <a:endParaRPr lang="fr-FR" sz="1200" dirty="0">
              <a:solidFill>
                <a:srgbClr val="201F1E"/>
              </a:solidFill>
              <a:cs typeface="Times New Roman" panose="02020603050405020304" pitchFamily="18" charset="0"/>
            </a:endParaRPr>
          </a:p>
          <a:p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- </a:t>
            </a:r>
            <a:r>
              <a:rPr lang="fr-FR" sz="1200" dirty="0" err="1">
                <a:solidFill>
                  <a:srgbClr val="201F1E"/>
                </a:solidFill>
                <a:cs typeface="Times New Roman" panose="02020603050405020304" pitchFamily="18" charset="0"/>
              </a:rPr>
              <a:t>Medscape</a:t>
            </a:r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 : illustré par cet exemple entre le </a:t>
            </a:r>
            <a:r>
              <a:rPr lang="fr-FR" sz="1200" dirty="0" err="1">
                <a:solidFill>
                  <a:srgbClr val="201F1E"/>
                </a:solidFill>
                <a:cs typeface="Times New Roman" panose="02020603050405020304" pitchFamily="18" charset="0"/>
              </a:rPr>
              <a:t>Rivaroxaban</a:t>
            </a:r>
            <a:r>
              <a:rPr lang="fr-FR" sz="1200" dirty="0">
                <a:solidFill>
                  <a:srgbClr val="201F1E"/>
                </a:solidFill>
                <a:cs typeface="Times New Roman" panose="02020603050405020304" pitchFamily="18" charset="0"/>
              </a:rPr>
              <a:t> et le </a:t>
            </a:r>
            <a:r>
              <a:rPr lang="fr-FR" sz="1200" dirty="0" err="1">
                <a:solidFill>
                  <a:srgbClr val="201F1E"/>
                </a:solidFill>
                <a:cs typeface="Times New Roman" panose="02020603050405020304" pitchFamily="18" charset="0"/>
              </a:rPr>
              <a:t>darunavir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92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12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341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second exemple avec la </a:t>
            </a:r>
            <a:r>
              <a:rPr lang="fr-FR" dirty="0" err="1"/>
              <a:t>Rifadin</a:t>
            </a:r>
            <a:r>
              <a:rPr lang="fr-FR" dirty="0"/>
              <a:t> utilisé dans le traitement anti tuberculeux. Ailleurs ils n’utilisent pas fréquemment sinon plus la rifampicine à cause des effets secondaires et des interactions médicamenteuses</a:t>
            </a:r>
          </a:p>
          <a:p>
            <a:r>
              <a:rPr lang="fr-FR" dirty="0"/>
              <a:t>La </a:t>
            </a:r>
            <a:r>
              <a:rPr lang="fr-FR" dirty="0" err="1"/>
              <a:t>rifadine</a:t>
            </a:r>
            <a:r>
              <a:rPr lang="fr-FR" dirty="0"/>
              <a:t> ici réduit la concentration sanguine du </a:t>
            </a:r>
            <a:r>
              <a:rPr lang="fr-FR" dirty="0" err="1"/>
              <a:t>rivaroxaban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5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834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45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42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37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8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3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4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49B9-3192-4967-B9CD-0D7B7C4334A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076FD3-34C5-4144-A17D-9FE3407D7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23208CB-FE61-4149-991E-FAF4417AF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CF7B419-4328-43B3-8F31-E30302C0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56A9524-4DD0-47B3-A450-72D5A3FC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562498-D32E-47F3-8787-74AFE4EB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96B932-DFB0-488C-A862-9D25A92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79FD323-BAD1-4333-A683-2085A300F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C833F94-F31B-42B5-86CB-58B4B293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19DFF3-F4D9-413A-B447-B538D756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9E934E4-3C0F-4ABB-8905-2DC7C9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1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3C25FA2-E775-4AD3-AD7A-DF0DAF067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76F0565-3A62-4EB4-93B6-6EC076B12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B144B30-C9A0-4687-998F-9818D7F4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F5AB34-BA70-40DA-A233-188EE88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A4391E-C181-4475-96B4-24141EB2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6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C9AECC-A301-4A19-B007-AB6C319B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ADAC15B-2169-478C-94D0-F3A8D99C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06C57CA-5EC1-481F-A61A-3895E0B7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E01A77C-F7D2-44FE-95AD-E622D083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46C1FC4-A0B9-4346-8FB9-938ED85E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58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ED5E2F-B7CD-480C-8C0D-3FB0CB60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F3571FC-C3CA-4A1E-95EF-F436977C6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7B87B7-21C6-4E8E-91B6-DB7F58D7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A98AA0-241B-41BC-9FC7-A5D31552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98CA08A-08F1-436E-AD22-0D9E53CE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18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739487-2E26-4A2B-B548-661CA843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8DF9C5-D3F5-4147-A145-CA699420A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97336A7-16EF-4DC9-808A-3557A8989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3508EE9-9346-4E83-81AC-08ADB09A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1F7F6CD-7936-4B88-8400-67FE99E7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CE8DD1A-0154-4B02-AECB-D2D9AF0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58553E-7F90-4CB5-A52E-7E026626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9963528-6BEE-4F95-9048-8379B83DF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028F296-ACAE-44B8-B1BB-AA3CFC93E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A3DAF3B-96B6-4473-AA97-AE97B4C7D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224C857-4F99-4E39-BC94-A90F431C1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A5FBA60-8E75-4E4A-A727-E6168F26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519248AD-FAAA-4DA0-A699-D5C86707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E3798BE-2BAB-4BE3-B13F-E3AD1141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03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8D10D2-C1C8-4C67-B4F9-4D6CA1C9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4B745CC-53BD-4A7A-8724-9C2C05F0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02A0CCA-58A1-4C64-9BAF-7FA57854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06E17D7-44C8-43AE-AA6A-C5206466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66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05D754-F34A-448C-9C66-E9987EEA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FC68A50-F1E9-4357-BB32-2FE4D968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D76D663-1475-42C2-BDFE-D0B4D85F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2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30443A-D2B8-409C-BC98-B1CC7FEF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A2E8633-4D51-4363-9ED8-4ABEE186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81C9583-A54C-44E7-9C1D-FA8258DD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6F5D659-1BED-4C0C-9807-ADAB9675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1E7369C-7E8C-4C76-A369-13F4491C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79127D2-DDDE-43D8-BC5A-7A6BD147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F9A422-DE15-42D0-96F8-7A705B1F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AEE6510-08D0-42A8-87E2-9797081E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6ECCBE0-2925-4B47-8DB3-F73F1BD15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357ECC7-E111-42A9-A5F9-D90E6008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2169048-C741-45B4-8620-2AB67A42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A3971DD-E25E-4355-89E8-ED88722E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0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B602B84-E2DC-4D23-B907-5ED2EF39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3BA128-CF52-4F73-827C-C18F9229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FCAE26-6C86-4659-B35E-DE6A51EA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EDF6-1703-4545-BF17-9648CF4069E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5084B7C-7BFF-424F-BA0F-719DA6CB3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85DFEE-0292-4D0C-97BB-2CD90EFB0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27DE-54FD-48AA-8048-D9B3B988B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0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em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DE2420-8E56-451A-85FD-48937E4B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2398"/>
            <a:ext cx="9144000" cy="2387600"/>
          </a:xfrm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b="1" dirty="0"/>
              <a:t>MALADIES VEINEUSES THROMBO-EMBOLIQUES ET INFECTION À VIH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DCB5236-CFF3-4B16-954C-6F6B25686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0490" y="5106838"/>
            <a:ext cx="6007510" cy="145668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Ismaël DIALLO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Maitre de Conférences Agrégé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Hôpital de jour/Service de Médecine Interne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5C9145CF-5AF8-4E4F-851D-F8897AB5FCF8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0F185B7-DB93-4FB0-99E0-F7AE114C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105FF7E-9FB9-4F0F-A871-DF7C6602D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FFA33B-3192-46BB-99A9-D425D899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261B0313-8EFE-4C25-A89B-12495FED1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8292" y="4318582"/>
            <a:ext cx="3526043" cy="206737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21B8AA-8107-4C82-816B-FD0F4004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8712"/>
            <a:ext cx="10646229" cy="2396653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A2F63170-A556-46FA-A7C0-D5977A676D19}"/>
              </a:ext>
            </a:extLst>
          </p:cNvPr>
          <p:cNvSpPr/>
          <p:nvPr/>
        </p:nvSpPr>
        <p:spPr>
          <a:xfrm>
            <a:off x="4280806" y="4822851"/>
            <a:ext cx="3761013" cy="304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0C2C4020-6F83-4CF1-8B11-B11E819D5030}"/>
              </a:ext>
            </a:extLst>
          </p:cNvPr>
          <p:cNvSpPr/>
          <p:nvPr/>
        </p:nvSpPr>
        <p:spPr>
          <a:xfrm>
            <a:off x="4280806" y="5552902"/>
            <a:ext cx="3761013" cy="344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76FDF4F2-2096-4B77-B395-7CBE3D208EA8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6076A22-28E3-494E-B859-56A51D147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6B0DA71-9230-426D-83F5-B0E2D42F19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1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9F76A5-6A4A-415F-9D5D-6BB5F531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02081CF-0BFB-42FC-BF93-3205FB52D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3967"/>
            <a:ext cx="3785558" cy="15463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TVP : n = </a:t>
            </a:r>
            <a:r>
              <a:rPr lang="fr-FR" b="1" dirty="0"/>
              <a:t>13</a:t>
            </a:r>
            <a:r>
              <a:rPr lang="fr-FR" dirty="0"/>
              <a:t>/36 (MVTE)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EP : n = </a:t>
            </a:r>
            <a:r>
              <a:rPr lang="fr-FR" b="1" dirty="0"/>
              <a:t>4</a:t>
            </a:r>
            <a:r>
              <a:rPr lang="fr-FR" dirty="0"/>
              <a:t>/36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Age moyen : </a:t>
            </a:r>
            <a:r>
              <a:rPr lang="fr-FR" b="1" dirty="0"/>
              <a:t>39,94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FD79443-3F75-4E47-B872-B468712A9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914977"/>
            <a:ext cx="10515600" cy="1936932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xmlns="" id="{3904FB3E-F3A1-428F-B112-AB428D5A559F}"/>
              </a:ext>
            </a:extLst>
          </p:cNvPr>
          <p:cNvSpPr txBox="1">
            <a:spLocks/>
          </p:cNvSpPr>
          <p:nvPr/>
        </p:nvSpPr>
        <p:spPr>
          <a:xfrm>
            <a:off x="5036949" y="4693967"/>
            <a:ext cx="6539700" cy="168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moyen de CD4 : </a:t>
            </a:r>
            <a:r>
              <a:rPr lang="fr-FR" b="1" dirty="0"/>
              <a:t>71 </a:t>
            </a:r>
            <a:r>
              <a:rPr lang="fr-FR" b="1" dirty="0" err="1"/>
              <a:t>cell</a:t>
            </a:r>
            <a:r>
              <a:rPr lang="fr-FR" b="1" dirty="0"/>
              <a:t>/µL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IO : TB (</a:t>
            </a:r>
            <a:r>
              <a:rPr lang="fr-FR" b="1" dirty="0"/>
              <a:t>59 %</a:t>
            </a:r>
            <a:r>
              <a:rPr lang="fr-FR" dirty="0"/>
              <a:t>), </a:t>
            </a:r>
            <a:r>
              <a:rPr lang="fr-FR" dirty="0" err="1"/>
              <a:t>toxo</a:t>
            </a:r>
            <a:r>
              <a:rPr lang="fr-FR" dirty="0"/>
              <a:t> (</a:t>
            </a:r>
            <a:r>
              <a:rPr lang="fr-FR" b="1" dirty="0"/>
              <a:t>2,8 %</a:t>
            </a:r>
            <a:r>
              <a:rPr lang="fr-FR" dirty="0"/>
              <a:t>), herpès (</a:t>
            </a:r>
            <a:r>
              <a:rPr lang="fr-FR" b="1" dirty="0"/>
              <a:t>2,8 %</a:t>
            </a:r>
            <a:r>
              <a:rPr lang="fr-FR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TARV : </a:t>
            </a:r>
            <a:r>
              <a:rPr lang="fr-FR" b="1" dirty="0"/>
              <a:t>61 %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B68EFA2-9121-4D1B-B0D6-B4E0B061A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64981"/>
            <a:ext cx="10515600" cy="425415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E742E75C-5513-49F9-9402-9792D851CA1F}"/>
              </a:ext>
            </a:extLst>
          </p:cNvPr>
          <p:cNvSpPr/>
          <p:nvPr/>
        </p:nvSpPr>
        <p:spPr>
          <a:xfrm>
            <a:off x="838200" y="4525245"/>
            <a:ext cx="3785558" cy="18979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3AE93009-C257-4237-94FE-4C96E39525C0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831B97C-5887-4305-9685-5920BEF8B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6CBD9A0-B591-49B5-B555-CC7D7E461E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14D37B-17A3-4375-88F1-9BBFEBAD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B12E36-5811-44AB-BB62-9C4196089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58" b="4518"/>
          <a:stretch/>
        </p:blipFill>
        <p:spPr>
          <a:xfrm>
            <a:off x="1021596" y="3662531"/>
            <a:ext cx="10515600" cy="7284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817EBD6-165F-4D9C-8DA2-E9FB2F37C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97" r="78344" b="77923"/>
          <a:stretch/>
        </p:blipFill>
        <p:spPr>
          <a:xfrm>
            <a:off x="1021596" y="1690688"/>
            <a:ext cx="2277256" cy="8094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01CF758-F373-40EA-88D5-7002B3417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15" r="6428" b="42312"/>
          <a:stretch/>
        </p:blipFill>
        <p:spPr>
          <a:xfrm>
            <a:off x="1021596" y="2500157"/>
            <a:ext cx="9656270" cy="11623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41D144B-2315-4802-9AEB-FD108AAAF787}"/>
              </a:ext>
            </a:extLst>
          </p:cNvPr>
          <p:cNvSpPr txBox="1"/>
          <p:nvPr/>
        </p:nvSpPr>
        <p:spPr>
          <a:xfrm>
            <a:off x="10677866" y="2896678"/>
            <a:ext cx="6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9E85810-4352-4B4B-940D-574212819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159" y="4559848"/>
            <a:ext cx="10143641" cy="1986958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D1C2A86B-2253-4A9F-8FD0-7D4D542EF5E9}"/>
              </a:ext>
            </a:extLst>
          </p:cNvPr>
          <p:cNvSpPr/>
          <p:nvPr/>
        </p:nvSpPr>
        <p:spPr>
          <a:xfrm>
            <a:off x="1210160" y="4612362"/>
            <a:ext cx="10143640" cy="256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59A23B4B-AD2C-47E4-BDED-AD83C750B901}"/>
              </a:ext>
            </a:extLst>
          </p:cNvPr>
          <p:cNvSpPr/>
          <p:nvPr/>
        </p:nvSpPr>
        <p:spPr>
          <a:xfrm>
            <a:off x="1210158" y="6218805"/>
            <a:ext cx="6689658" cy="2561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3BC9304B-EFD2-4A53-936D-7AEA0081AF8D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ACBADDC-8458-4185-B6AF-60A60BE43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BE4F8A3-01CA-4C35-8368-B768DD7497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5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A32893-951D-494E-BB5B-CCA80178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1-Evidence épidémiologique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E793426-3644-4BF8-8F88-E680CDE2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3491"/>
            <a:ext cx="10515600" cy="21734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Fréquence hospitalière : </a:t>
            </a:r>
            <a:r>
              <a:rPr lang="fr-FR" sz="3200" b="1" dirty="0"/>
              <a:t>2,5 %</a:t>
            </a:r>
            <a:r>
              <a:rPr lang="fr-F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Age moyen : </a:t>
            </a:r>
            <a:r>
              <a:rPr lang="fr-FR" sz="3200" b="1" dirty="0"/>
              <a:t>43,07 ± 14,45 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MVTE : TVP (</a:t>
            </a:r>
            <a:r>
              <a:rPr lang="fr-FR" sz="3200" b="1" dirty="0"/>
              <a:t>38 cas</a:t>
            </a:r>
            <a:r>
              <a:rPr lang="fr-FR" sz="3200" dirty="0"/>
              <a:t>), EP (</a:t>
            </a:r>
            <a:r>
              <a:rPr lang="fr-FR" sz="3200" b="1" dirty="0"/>
              <a:t>11 cas</a:t>
            </a:r>
            <a:r>
              <a:rPr lang="fr-FR" sz="3200" dirty="0"/>
              <a:t>), TVP + EP (</a:t>
            </a:r>
            <a:r>
              <a:rPr lang="fr-FR" sz="3200" b="1" dirty="0"/>
              <a:t>un cas</a:t>
            </a:r>
            <a:r>
              <a:rPr lang="fr-F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VIH + : n = </a:t>
            </a:r>
            <a:r>
              <a:rPr lang="fr-FR" sz="3200" b="1" dirty="0"/>
              <a:t>9/38</a:t>
            </a:r>
            <a:r>
              <a:rPr lang="fr-FR" sz="3200" dirty="0"/>
              <a:t> TVP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CE8EB5-6AF5-442F-AE21-B2E03ECE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24" y="2014159"/>
            <a:ext cx="10377551" cy="1620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61E4DF8-FBAA-433F-BBA8-2F364159B761}"/>
              </a:ext>
            </a:extLst>
          </p:cNvPr>
          <p:cNvSpPr txBox="1"/>
          <p:nvPr/>
        </p:nvSpPr>
        <p:spPr>
          <a:xfrm>
            <a:off x="9663871" y="3071004"/>
            <a:ext cx="68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2007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7F5B6AE-AA8A-487A-96B8-DA802BB34DEF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9BD7E4D-DAF4-4A9C-ADCE-9C8D0803C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28D1544-C35F-467A-999A-065895B37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657705-4607-44F8-A1E0-61CB6369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1-Evidence épidémiologique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976B406-5715-4FAD-9764-3A7B3E84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40" y="1959382"/>
            <a:ext cx="5370569" cy="18707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7144F55-FD2E-471B-8E46-2BE4A417E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80409"/>
            <a:ext cx="5222822" cy="22414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440672C-6D48-4642-A043-D4E68D53F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009" y="2096181"/>
            <a:ext cx="5272791" cy="17339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474D32E-26AD-4A8E-A959-FC5ED34D8E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2141"/>
          <a:stretch/>
        </p:blipFill>
        <p:spPr>
          <a:xfrm>
            <a:off x="838200" y="4097662"/>
            <a:ext cx="4641011" cy="21053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26259E3-3D9A-4FF4-AF6D-B1006A8A7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D2E849D-6BD4-41A7-83F8-6E0EA17155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0B2E60-717B-4B15-8877-D976C12A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2. Physiopathologie</a:t>
            </a:r>
            <a:r>
              <a:rPr lang="fr-FR" dirty="0"/>
              <a:t>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25F9F505-F40B-41BB-8FB2-39781DF659BA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25A638-2E0B-42EC-A96F-181BD60D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71" y="1825625"/>
            <a:ext cx="6573098" cy="41025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54BE59B-2437-4154-B1DA-7260B9A6AAB5}"/>
              </a:ext>
            </a:extLst>
          </p:cNvPr>
          <p:cNvSpPr txBox="1"/>
          <p:nvPr/>
        </p:nvSpPr>
        <p:spPr>
          <a:xfrm>
            <a:off x="2851923" y="6031210"/>
            <a:ext cx="580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Figure 1 : </a:t>
            </a:r>
            <a:r>
              <a:rPr lang="fr-FR" sz="2400" b="1" i="0" u="none" strike="noStrike" baseline="0" dirty="0">
                <a:latin typeface="Tahoma" panose="020B0604030504040204" pitchFamily="34" charset="0"/>
              </a:rPr>
              <a:t>Triade de Virchow</a:t>
            </a:r>
            <a:endParaRPr lang="fr-FR" sz="2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6FDEFC9-03AA-4FC3-A850-70A766AE6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26E2F75-5726-4E30-B544-059F804488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A47354F-BA4D-47D8-8072-B52747DF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6" y="264912"/>
            <a:ext cx="11511418" cy="62319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99833D-91D4-4458-8EB5-CF3690B5323E}"/>
              </a:ext>
            </a:extLst>
          </p:cNvPr>
          <p:cNvSpPr txBox="1"/>
          <p:nvPr/>
        </p:nvSpPr>
        <p:spPr>
          <a:xfrm>
            <a:off x="175364" y="6346528"/>
            <a:ext cx="549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0" dirty="0">
                <a:solidFill>
                  <a:srgbClr val="000000"/>
                </a:solidFill>
                <a:effectLst/>
                <a:latin typeface="AdvPAEB6"/>
              </a:rPr>
              <a:t>Chiari </a:t>
            </a:r>
            <a:r>
              <a:rPr lang="fr-FR" sz="1800" b="1" i="0" dirty="0" err="1">
                <a:solidFill>
                  <a:srgbClr val="000000"/>
                </a:solidFill>
                <a:effectLst/>
                <a:latin typeface="AdvPAEB6"/>
              </a:rPr>
              <a:t>Agrati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AdvPAEB6"/>
              </a:rPr>
              <a:t>. </a:t>
            </a:r>
            <a:r>
              <a:rPr lang="fr-FR" sz="1800" b="1" i="0" dirty="0" err="1">
                <a:solidFill>
                  <a:srgbClr val="000000"/>
                </a:solidFill>
                <a:effectLst/>
                <a:latin typeface="AdvPAEB6"/>
              </a:rPr>
              <a:t>Translational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AdvPAEB6"/>
              </a:rPr>
              <a:t> </a:t>
            </a:r>
            <a:r>
              <a:rPr lang="fr-FR" sz="1800" b="1" i="0" dirty="0" err="1">
                <a:solidFill>
                  <a:srgbClr val="000000"/>
                </a:solidFill>
                <a:effectLst/>
                <a:latin typeface="AdvPAEB6"/>
              </a:rPr>
              <a:t>Research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AdvPAEB6"/>
              </a:rPr>
              <a:t> 2020; 000:111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52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FFA33B-3192-46BB-99A9-D425D899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3. Facteurs de risque de MVTE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21B8AA-8107-4C82-816B-FD0F4004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8401"/>
            <a:ext cx="10646229" cy="2307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63D2D6A-80C9-486D-A9D9-E4057E219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766" y="4169937"/>
            <a:ext cx="3544834" cy="20673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E086514-66CC-4074-89AD-C27C5E4779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29"/>
          <a:stretch/>
        </p:blipFill>
        <p:spPr>
          <a:xfrm>
            <a:off x="6629400" y="4187106"/>
            <a:ext cx="3544834" cy="203303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4153988F-FF32-4DBC-A602-4CF5ABFF1742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19793CD-93CB-42C7-A09A-2E59C0F03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B27DE08-35D2-4D14-850A-17FAE1450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7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9F76A5-6A4A-415F-9D5D-6BB5F531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3. Facteurs de risque de MVTE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FD79443-3F75-4E47-B872-B468712A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85" y="1983959"/>
            <a:ext cx="10515600" cy="1936932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xmlns="" id="{3904FB3E-F3A1-428F-B112-AB428D5A559F}"/>
              </a:ext>
            </a:extLst>
          </p:cNvPr>
          <p:cNvSpPr txBox="1">
            <a:spLocks/>
          </p:cNvSpPr>
          <p:nvPr/>
        </p:nvSpPr>
        <p:spPr>
          <a:xfrm>
            <a:off x="2367252" y="4727392"/>
            <a:ext cx="7457496" cy="193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Taux moyen de CD4 : </a:t>
            </a:r>
            <a:r>
              <a:rPr lang="fr-FR" sz="3200" b="1" dirty="0"/>
              <a:t>71 </a:t>
            </a:r>
            <a:r>
              <a:rPr lang="fr-FR" sz="3200" b="1" dirty="0" err="1"/>
              <a:t>cell</a:t>
            </a:r>
            <a:r>
              <a:rPr lang="fr-FR" sz="3200" b="1" dirty="0"/>
              <a:t>/µL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IO : TB (</a:t>
            </a:r>
            <a:r>
              <a:rPr lang="fr-FR" sz="3200" b="1" dirty="0"/>
              <a:t>59 %</a:t>
            </a:r>
            <a:r>
              <a:rPr lang="fr-FR" sz="3200" dirty="0"/>
              <a:t>), </a:t>
            </a:r>
            <a:r>
              <a:rPr lang="fr-FR" sz="3200" dirty="0" err="1"/>
              <a:t>toxo</a:t>
            </a:r>
            <a:r>
              <a:rPr lang="fr-FR" sz="3200" dirty="0"/>
              <a:t> (</a:t>
            </a:r>
            <a:r>
              <a:rPr lang="fr-FR" sz="3200" b="1" dirty="0"/>
              <a:t>2,8 %</a:t>
            </a:r>
            <a:r>
              <a:rPr lang="fr-FR" sz="3200" dirty="0"/>
              <a:t>), herpès (</a:t>
            </a:r>
            <a:r>
              <a:rPr lang="fr-FR" sz="3200" b="1" dirty="0"/>
              <a:t>2,8 %</a:t>
            </a:r>
            <a:r>
              <a:rPr lang="fr-FR" sz="32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TARV : 61 %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B68EFA2-9121-4D1B-B0D6-B4E0B061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5698"/>
            <a:ext cx="10515600" cy="425415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B5C6DDF8-3333-4AC4-92A6-D2F3991E046B}"/>
              </a:ext>
            </a:extLst>
          </p:cNvPr>
          <p:cNvSpPr/>
          <p:nvPr/>
        </p:nvSpPr>
        <p:spPr>
          <a:xfrm>
            <a:off x="2208362" y="4585882"/>
            <a:ext cx="7591247" cy="19369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DAD4F889-65D1-402C-A558-9074FBF8E3BB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723662F-B23C-4C9F-98B0-35173EBF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EE0160F-A885-4ED4-9093-BA746B3892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9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06ACF-9A07-4F6C-964C-A3B4CCB5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3. Facteurs de risque de MVTE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091978-DDBA-4B9D-BDC4-E6A8F049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AD481F6-E960-4326-B202-234043E4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40" y="1825625"/>
            <a:ext cx="10376560" cy="17508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148469B-1ABB-42A4-8838-4BD7073D9341}"/>
              </a:ext>
            </a:extLst>
          </p:cNvPr>
          <p:cNvSpPr txBox="1"/>
          <p:nvPr/>
        </p:nvSpPr>
        <p:spPr>
          <a:xfrm>
            <a:off x="10529341" y="1897440"/>
            <a:ext cx="8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EB0E6A9-3EC4-47C2-80BC-66C229406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90017"/>
            <a:ext cx="10510157" cy="292188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57E1174D-F17E-4143-BAD8-F2A15363A020}"/>
              </a:ext>
            </a:extLst>
          </p:cNvPr>
          <p:cNvSpPr/>
          <p:nvPr/>
        </p:nvSpPr>
        <p:spPr>
          <a:xfrm>
            <a:off x="9308891" y="4196113"/>
            <a:ext cx="2039465" cy="21931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1E4D3B8F-495A-4807-9DF6-5B41CF101A50}"/>
              </a:ext>
            </a:extLst>
          </p:cNvPr>
          <p:cNvSpPr/>
          <p:nvPr/>
        </p:nvSpPr>
        <p:spPr>
          <a:xfrm>
            <a:off x="7045377" y="4695783"/>
            <a:ext cx="1484026" cy="21931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D32C9315-EBBE-4D11-BCC6-A7A14851356D}"/>
              </a:ext>
            </a:extLst>
          </p:cNvPr>
          <p:cNvSpPr/>
          <p:nvPr/>
        </p:nvSpPr>
        <p:spPr>
          <a:xfrm>
            <a:off x="832756" y="4930085"/>
            <a:ext cx="10510157" cy="30642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D162A51-9C1A-46E8-AA08-C042398AF935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D0FAB11-865E-40FC-B4DD-7D1830059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14C33A0-7AC5-4FA7-AEBF-653B2ED64E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8421DFAE-0590-437F-BFE4-0515EDACFE23}"/>
              </a:ext>
            </a:extLst>
          </p:cNvPr>
          <p:cNvSpPr/>
          <p:nvPr/>
        </p:nvSpPr>
        <p:spPr>
          <a:xfrm>
            <a:off x="812591" y="4443763"/>
            <a:ext cx="2039465" cy="21931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2E25BD-9A22-4EC3-9BBB-B5A3969E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099"/>
            <a:ext cx="10515600" cy="1325563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/>
              <a:t>Conflit d’intérêt : aucun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8F66131-6F41-4ADF-BABB-5D0B377DF5A0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9647B36-B80B-4686-908C-0C05D11E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CFD9636-D75C-4990-A535-0B38137A5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365AC2-AC75-4951-B603-42C442DB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3. Facteurs de risque de MVTE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8C6B586-1C07-425B-96E0-69FDF3929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44" b="18444"/>
          <a:stretch/>
        </p:blipFill>
        <p:spPr>
          <a:xfrm>
            <a:off x="838199" y="2378255"/>
            <a:ext cx="10515599" cy="1659614"/>
          </a:xfrm>
          <a:prstGeom prst="rect">
            <a:avLst/>
          </a:prstGeom>
          <a:effectLst>
            <a:glow rad="127000">
              <a:schemeClr val="accent1">
                <a:alpha val="85000"/>
              </a:schemeClr>
            </a:glo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2AE6108-B455-4FEA-8C0C-20909DB6B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49"/>
          <a:stretch/>
        </p:blipFill>
        <p:spPr>
          <a:xfrm>
            <a:off x="838199" y="1917141"/>
            <a:ext cx="10515597" cy="461114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9E10875-5F1B-460A-9A5C-2A0BDC1C9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073" b="4244"/>
          <a:stretch/>
        </p:blipFill>
        <p:spPr>
          <a:xfrm>
            <a:off x="2306432" y="3640628"/>
            <a:ext cx="9047365" cy="487181"/>
          </a:xfrm>
          <a:prstGeom prst="rect">
            <a:avLst/>
          </a:prstGeom>
          <a:effectLst>
            <a:glow rad="127000">
              <a:schemeClr val="accent1">
                <a:alpha val="94000"/>
              </a:schemeClr>
            </a:glo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AB11D41-6E24-4DFF-9807-CBB14093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4362138"/>
            <a:ext cx="10726717" cy="217580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14DE486D-DD97-4EC9-8D9E-037EAFB54B5E}"/>
              </a:ext>
            </a:extLst>
          </p:cNvPr>
          <p:cNvSpPr/>
          <p:nvPr/>
        </p:nvSpPr>
        <p:spPr>
          <a:xfrm>
            <a:off x="1978702" y="5393242"/>
            <a:ext cx="9713626" cy="32900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0AC73101-AD08-499C-872B-1F8C985F0F9D}"/>
              </a:ext>
            </a:extLst>
          </p:cNvPr>
          <p:cNvSpPr/>
          <p:nvPr/>
        </p:nvSpPr>
        <p:spPr>
          <a:xfrm>
            <a:off x="710784" y="5737235"/>
            <a:ext cx="9902251" cy="21933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B86B8EAF-C812-45D8-AD80-345416F9F36C}"/>
              </a:ext>
            </a:extLst>
          </p:cNvPr>
          <p:cNvSpPr/>
          <p:nvPr/>
        </p:nvSpPr>
        <p:spPr>
          <a:xfrm>
            <a:off x="3630117" y="6004044"/>
            <a:ext cx="5079167" cy="2193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BEED7FA-2C74-4B6C-A75C-A597C60BC2A1}"/>
              </a:ext>
            </a:extLst>
          </p:cNvPr>
          <p:cNvSpPr txBox="1"/>
          <p:nvPr/>
        </p:nvSpPr>
        <p:spPr>
          <a:xfrm>
            <a:off x="10391868" y="2571078"/>
            <a:ext cx="6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2018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FDE25DAE-DBC9-4EF0-908D-E0504334F118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3434C9A-4FA0-4D2E-B842-B6FB4E003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4E45A49-BE25-44C6-B67C-559A7900E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2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6290E3-39B4-4FCE-B5C9-FB700809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3. Facteurs de risque de MVTE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D49CF18-BFE0-4C05-A886-2F5A599DE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37" r="52077" b="-2"/>
          <a:stretch/>
        </p:blipFill>
        <p:spPr>
          <a:xfrm>
            <a:off x="1092719" y="3234167"/>
            <a:ext cx="4382125" cy="4309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12E88DE-5458-48B2-8662-60288F95E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77"/>
          <a:stretch/>
        </p:blipFill>
        <p:spPr>
          <a:xfrm>
            <a:off x="1524000" y="1884096"/>
            <a:ext cx="9144000" cy="1202961"/>
          </a:xfrm>
          <a:prstGeom prst="rect">
            <a:avLst/>
          </a:prstGeom>
          <a:effectLst>
            <a:glow rad="127000">
              <a:schemeClr val="accent1">
                <a:alpha val="85000"/>
              </a:schemeClr>
            </a:glo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663D43E-48A6-4CDA-AE0F-BD2DF148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8" t="59740" r="47159" b="21731"/>
          <a:stretch/>
        </p:blipFill>
        <p:spPr>
          <a:xfrm>
            <a:off x="5474844" y="3147619"/>
            <a:ext cx="4382125" cy="4309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39BB0D2-5986-4A89-9526-19E179081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378"/>
          <a:stretch/>
        </p:blipFill>
        <p:spPr>
          <a:xfrm>
            <a:off x="838200" y="3662710"/>
            <a:ext cx="10515601" cy="27975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DE53574-3E07-4DA6-9508-3FBCEAF035B5}"/>
              </a:ext>
            </a:extLst>
          </p:cNvPr>
          <p:cNvSpPr txBox="1"/>
          <p:nvPr/>
        </p:nvSpPr>
        <p:spPr>
          <a:xfrm>
            <a:off x="10021549" y="2492033"/>
            <a:ext cx="6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4681B83A-B9B5-4718-AFB2-B34623A5F965}"/>
              </a:ext>
            </a:extLst>
          </p:cNvPr>
          <p:cNvSpPr/>
          <p:nvPr/>
        </p:nvSpPr>
        <p:spPr>
          <a:xfrm>
            <a:off x="838198" y="5406564"/>
            <a:ext cx="10479375" cy="2734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D095A683-A30B-407F-9432-9A53FC4F4E10}"/>
              </a:ext>
            </a:extLst>
          </p:cNvPr>
          <p:cNvSpPr/>
          <p:nvPr/>
        </p:nvSpPr>
        <p:spPr>
          <a:xfrm>
            <a:off x="9188969" y="5093023"/>
            <a:ext cx="2128605" cy="2734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B7FFF3DF-9856-401E-8F30-4D2EF7E4A83E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03CB8FFB-FC4A-4342-A7D5-2F78C9A38EC7}"/>
              </a:ext>
            </a:extLst>
          </p:cNvPr>
          <p:cNvSpPr/>
          <p:nvPr/>
        </p:nvSpPr>
        <p:spPr>
          <a:xfrm>
            <a:off x="857248" y="5654214"/>
            <a:ext cx="10479375" cy="2734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C742791-BACE-498D-8214-753D26B6C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DF7FF11-556C-4BF5-8B04-FBFD13B112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51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97B74A-0E1A-4A89-B543-07839D04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4. Diagnostic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15EAC6B-751E-457C-B02E-AF84713B73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0" i="0" u="none" strike="noStrike" kern="1200" baseline="0" dirty="0">
                <a:latin typeface="+mn-lt"/>
                <a:ea typeface="+mn-ea"/>
                <a:cs typeface="+mn-cs"/>
              </a:rPr>
              <a:t>Score de probabilité clinique de TVP selon </a:t>
            </a:r>
            <a:r>
              <a:rPr lang="fr-FR" sz="3600" b="1" i="0" u="none" strike="noStrike" kern="1200" baseline="0" dirty="0">
                <a:latin typeface="+mn-lt"/>
                <a:ea typeface="+mn-ea"/>
                <a:cs typeface="+mn-cs"/>
              </a:rPr>
              <a:t>Wells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score &lt; 0 : probabilité faible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score 1-2 : probabilité intermédiaire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score&gt; 3 : probabilité forte</a:t>
            </a:r>
            <a:endParaRPr lang="fr-FR" sz="3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D-Dimères, Echographie Doppler, Angioscanner…</a:t>
            </a:r>
          </a:p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3AE2756F-547F-4526-8EAA-CB007DAD6028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B53812A-108E-40D0-85E8-9551FBE3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D70989E-5760-40B4-8C3E-AFF0179DF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7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97B74A-0E1A-4A89-B543-07839D04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4. Diagnostic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15EAC6B-751E-457C-B02E-AF84713B73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6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Si VIH inconnu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600" b="1" dirty="0"/>
              <a:t>Recommandation</a:t>
            </a:r>
            <a:r>
              <a:rPr lang="fr-FR" sz="3600" dirty="0"/>
              <a:t> : </a:t>
            </a:r>
            <a:r>
              <a:rPr lang="fr-FR" sz="3600" i="1" dirty="0"/>
              <a:t>« toute MVTE diagnostiquée chez un sujet surtout jeune doit bénéficier d’une SRV pour le dépistage d’un infection à VIH »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36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3600" b="1" dirty="0">
                <a:solidFill>
                  <a:schemeClr val="accent1"/>
                </a:solidFill>
              </a:rPr>
              <a:t>Si VIH connu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3600" b="1" dirty="0"/>
              <a:t>Recommandation</a:t>
            </a:r>
            <a:r>
              <a:rPr lang="fr-FR" sz="3600" dirty="0"/>
              <a:t> : </a:t>
            </a:r>
            <a:r>
              <a:rPr lang="fr-FR" sz="3600" i="1" dirty="0"/>
              <a:t>« évaluer l’efficacité du TARV »</a:t>
            </a:r>
            <a:endParaRPr lang="fr-FR" sz="3600" b="0" i="1" u="none" strike="noStrike" kern="1200" baseline="0" dirty="0"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889B3A67-E843-48AC-91B8-AAD685081155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73531CE-F98A-4FEF-AEE9-AA8478B6C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C958A51-BC09-454B-AC56-E18022D8D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41BDD2-AE31-47F5-8F90-04BA2EBA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 Prise en charge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475FAEB-DD7B-4A37-9B82-118DB6C775D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0" i="0" dirty="0">
                <a:solidFill>
                  <a:srgbClr val="201F1E"/>
                </a:solidFill>
                <a:effectLst/>
              </a:rPr>
              <a:t>Anticoagulation curative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rgbClr val="201F1E"/>
                </a:solidFill>
              </a:rPr>
              <a:t>Control des IO+++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0" i="0" dirty="0">
                <a:solidFill>
                  <a:srgbClr val="201F1E"/>
                </a:solidFill>
                <a:effectLst/>
              </a:rPr>
              <a:t>TARV efficace+++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solidFill>
                  <a:srgbClr val="201F1E"/>
                </a:solidFill>
              </a:rPr>
              <a:t>Switch ou changement par des IP dans la combinaison ARV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rgbClr val="201F1E"/>
              </a:solidFill>
              <a:latin typeface="Segoe UI" panose="020B0502040204020203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91238C5C-EBBA-4905-B755-703796323DBA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E1A8945-DC63-4D42-BE67-70813AEC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FBB5883-C629-4885-9FF6-3DBE8BB048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8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FFA33B-3192-46BB-99A9-D425D899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 Prise en charge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E51D94D-2E59-4E3C-8687-32D35F22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4839"/>
            <a:ext cx="10344150" cy="1325562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BB66AC9-CAB3-462E-9A80-518172D2A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34815"/>
            <a:ext cx="10341634" cy="1230521"/>
          </a:xfrm>
          <a:prstGeom prst="rect">
            <a:avLst/>
          </a:prstGeom>
          <a:effectLst>
            <a:glow rad="127000">
              <a:schemeClr val="accent1">
                <a:alpha val="91000"/>
              </a:schemeClr>
            </a:glo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4A33ECD-2BF4-4CE2-9D0B-1474E7485AE5}"/>
              </a:ext>
            </a:extLst>
          </p:cNvPr>
          <p:cNvSpPr txBox="1"/>
          <p:nvPr/>
        </p:nvSpPr>
        <p:spPr>
          <a:xfrm>
            <a:off x="838200" y="4690689"/>
            <a:ext cx="10341634" cy="18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3600" dirty="0">
                <a:ea typeface="Calibri" panose="020F0502020204030204" pitchFamily="34" charset="0"/>
                <a:cs typeface="Times New Roman" panose="02020603050405020304" pitchFamily="18" charset="0"/>
              </a:rPr>
              <a:t>une meilleure récupération des CD4+ sous TARV avant l'arrêt des anticoagulants évite les récurrences.</a:t>
            </a:r>
            <a:endParaRPr lang="fr-FR" sz="3600" dirty="0">
              <a:solidFill>
                <a:srgbClr val="201F1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92B2C03-384E-46E2-B89E-D46D31558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70348"/>
            <a:ext cx="2873829" cy="40460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6D01FAC-1E29-41AE-BED5-D97418D9ED54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C072D75-C7AE-4624-B57D-3EBAA8217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7A07946-9DBD-460F-8CD8-3DA0AB965F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87D6B6-58F8-46DD-90DC-72E77220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 Prise en charge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A3337A9-2E19-4BA2-BC9D-D93EAAF5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843088"/>
            <a:ext cx="10515600" cy="515514"/>
          </a:xfrm>
          <a:effectLst>
            <a:glow rad="127000">
              <a:schemeClr val="accent1">
                <a:alpha val="91000"/>
              </a:schemeClr>
            </a:glo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Interactions médicamenteuses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8CB6D0-6E2C-4638-B435-332B4236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1" y="2514599"/>
            <a:ext cx="9439119" cy="4068697"/>
          </a:xfrm>
          <a:prstGeom prst="rect">
            <a:avLst/>
          </a:prstGeom>
          <a:effectLst>
            <a:glow rad="127000">
              <a:schemeClr val="accent1">
                <a:alpha val="70000"/>
              </a:schemeClr>
            </a:glow>
          </a:effec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51DBF384-2C12-4AE4-A6C4-2AE83E46A4EB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512FEB72-7983-413A-AE19-1A32F0A43C50}"/>
              </a:ext>
            </a:extLst>
          </p:cNvPr>
          <p:cNvSpPr/>
          <p:nvPr/>
        </p:nvSpPr>
        <p:spPr>
          <a:xfrm>
            <a:off x="4575279" y="5048250"/>
            <a:ext cx="3126073" cy="2905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97C2E23-48E3-4B08-9D32-D8155CC4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9D56DE1-6F35-47A8-9377-73523F4663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87D6B6-58F8-46DD-90DC-72E77220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 Prise en charge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A3337A9-2E19-4BA2-BC9D-D93EAAF5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988"/>
            <a:ext cx="10515600" cy="6179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/>
              <a:t>Interactions médicamenteuses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092E238-A30C-472C-BC95-04B01F7BE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r="23175" b="14296"/>
          <a:stretch/>
        </p:blipFill>
        <p:spPr>
          <a:xfrm>
            <a:off x="2132318" y="2543956"/>
            <a:ext cx="7927364" cy="368857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AC45DD8A-52A0-4396-AB02-E2846D12C2AA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DE16BAA-A0AE-45E9-B3F6-5C495321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BB94519-18D0-4527-8788-3FBB491EE4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87D6B6-58F8-46DD-90DC-72E77220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 Prise en charge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A3337A9-2E19-4BA2-BC9D-D93EAAF5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01"/>
            <a:ext cx="10515600" cy="5374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Interactions médicamenteuses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54F2BCE-BC85-4357-A0C0-D7A77F5DA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6802"/>
            <a:ext cx="10515600" cy="416165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D385ACB5-4728-4B23-9B03-9972D527F48D}"/>
              </a:ext>
            </a:extLst>
          </p:cNvPr>
          <p:cNvSpPr/>
          <p:nvPr/>
        </p:nvSpPr>
        <p:spPr>
          <a:xfrm>
            <a:off x="5141343" y="3264498"/>
            <a:ext cx="3174522" cy="3240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359C067D-0716-4CF6-AF60-C26D5DC7B434}"/>
              </a:ext>
            </a:extLst>
          </p:cNvPr>
          <p:cNvSpPr/>
          <p:nvPr/>
        </p:nvSpPr>
        <p:spPr>
          <a:xfrm>
            <a:off x="6346164" y="3750612"/>
            <a:ext cx="4678393" cy="3240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4DDFD799-D4D4-447A-A6C1-614CBEC5C18B}"/>
              </a:ext>
            </a:extLst>
          </p:cNvPr>
          <p:cNvSpPr/>
          <p:nvPr/>
        </p:nvSpPr>
        <p:spPr>
          <a:xfrm>
            <a:off x="1063922" y="5507525"/>
            <a:ext cx="9960635" cy="83093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47B04941-A83D-4657-9E5F-66EAE04962DC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B36C5C9-E14E-4D5A-934D-99992D53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4083ED3-58BF-436C-81B4-5F7F2E3826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77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87D6B6-58F8-46DD-90DC-72E77220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 Prise en charge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A3337A9-2E19-4BA2-BC9D-D93EAAF5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01"/>
            <a:ext cx="10515600" cy="5374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Interactions médicamenteuses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47B04941-A83D-4657-9E5F-66EAE04962DC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2AA9DE6-3114-443B-A49A-9B492F7ED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62598"/>
            <a:ext cx="10408181" cy="3582746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CD3924FA-04BC-4703-84F8-60CE9F88CA88}"/>
              </a:ext>
            </a:extLst>
          </p:cNvPr>
          <p:cNvSpPr/>
          <p:nvPr/>
        </p:nvSpPr>
        <p:spPr>
          <a:xfrm>
            <a:off x="838199" y="4114801"/>
            <a:ext cx="5429251" cy="3632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68A1A609-20E6-4BD6-9424-02A3B911B140}"/>
              </a:ext>
            </a:extLst>
          </p:cNvPr>
          <p:cNvSpPr/>
          <p:nvPr/>
        </p:nvSpPr>
        <p:spPr>
          <a:xfrm>
            <a:off x="819149" y="3219450"/>
            <a:ext cx="5429251" cy="7933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B8FABCD-430A-430D-9632-CDDAC5DDD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0682B12-6E47-4913-A6DC-287F6AE15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E906D4-FB5A-4796-88BC-EDF4CE1E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AB4B8E6-5FE2-474E-9D8F-84B5663AEFA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lvl="0" indent="0">
              <a:buSzPct val="45000"/>
              <a:buNone/>
            </a:pPr>
            <a:r>
              <a:rPr lang="fr-FR" sz="3600" b="1" dirty="0"/>
              <a:t>Introduction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fr-FR" sz="3600" dirty="0"/>
              <a:t>Evidence épidémiologique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fr-FR" sz="3600" dirty="0"/>
              <a:t>Mécanisme physiopathologique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fr-FR" sz="3600" dirty="0"/>
              <a:t>Facteurs de risque de MVTE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fr-FR" sz="3600" dirty="0"/>
              <a:t>Diagnostic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fr-FR" sz="3600" dirty="0"/>
              <a:t>Prise en charge</a:t>
            </a:r>
          </a:p>
          <a:p>
            <a:pPr marL="0" lvl="0" indent="0">
              <a:buSzPct val="45000"/>
              <a:buNone/>
            </a:pPr>
            <a:r>
              <a:rPr lang="fr-FR" sz="3600" b="1" dirty="0"/>
              <a:t>Conclusion  </a:t>
            </a:r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83239715-7466-41BB-9AF5-442879026398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BE13693-1983-46D6-8385-07EEEA76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B8932E9-37D5-432F-95B0-8AE0B51AA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6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CE904E-3726-406C-B20C-47700196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D870962-45E3-4F17-9B54-A7AE3F4C3E0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Fréquence MVTE : ++++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Révèle parfois l’infection à VIH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Dépistage précoce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Attention aux récidive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Succès thérapeutique : contrôle de la CV+++</a:t>
            </a:r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CB7C4804-436C-4216-87F7-39D12AF4EB7E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28CB902-EFB2-45E0-9B0A-6F8B1713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0CC6628-DC34-4E74-90C5-213A85D3F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6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92D1E8-A291-46FD-884E-C32FEB6F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6093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Merci de votre aimable attention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DBF01DB2-D853-471E-AF0D-3BADF4D31861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0C66D14-33A5-488E-9201-5D53168B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F253CC-2BE8-45A2-8635-FDD4547A5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34A900-4733-41F6-8AC2-ED22ADC9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71226A-30A2-40B6-9E86-986AF1E9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Environ 40 millions de PVVIH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Association fréquente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1" dirty="0"/>
              <a:t>0,19 - 7,63 % </a:t>
            </a:r>
            <a:r>
              <a:rPr lang="fr-FR" sz="3600" dirty="0"/>
              <a:t>/ an (Bibas et al)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/>
              <a:t>MVTE : </a:t>
            </a:r>
            <a:r>
              <a:rPr lang="fr-FR" sz="3600" b="1" dirty="0"/>
              <a:t>TVP</a:t>
            </a:r>
            <a:r>
              <a:rPr lang="fr-FR" sz="3600" dirty="0"/>
              <a:t> et </a:t>
            </a:r>
            <a:r>
              <a:rPr lang="fr-FR" sz="3600" b="1" dirty="0"/>
              <a:t>EP</a:t>
            </a:r>
            <a:r>
              <a:rPr lang="fr-FR" sz="3600" dirty="0"/>
              <a:t> (risque vital immédiat)</a:t>
            </a:r>
            <a:endParaRPr lang="fr-FR" sz="3600" strike="sngStrike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CA1E25E8-33DE-4261-89EF-07E76BF31C2A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4E27B2C-C4A9-4AAB-A9D3-00283A77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FBE15A8-2225-4939-AF9A-06F5B5053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FFA33B-3192-46BB-99A9-D425D899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E51D94D-2E59-4E3C-8687-32D35F22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9483"/>
            <a:ext cx="10341634" cy="1230521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BB66AC9-CAB3-462E-9A80-518172D2A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7011"/>
            <a:ext cx="10341634" cy="1204643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4A33ECD-2BF4-4CE2-9D0B-1474E7485AE5}"/>
              </a:ext>
            </a:extLst>
          </p:cNvPr>
          <p:cNvSpPr txBox="1"/>
          <p:nvPr/>
        </p:nvSpPr>
        <p:spPr>
          <a:xfrm>
            <a:off x="838200" y="4638283"/>
            <a:ext cx="10515600" cy="166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Cohorte néerlandaise observationnelle :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4000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d'incidence de MVTE : PVVIH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(5,2)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chez les témoins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(3,1)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 :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1,70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(IC 95 % : 1,23-2,36).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0DA14FFC-8B6A-4235-B13C-17B0817E6B3E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BD3CB74-AC6C-4323-B173-051248BF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3DE04D7-8E3A-496F-9291-2822D28C07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9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6290E3-39B4-4FCE-B5C9-FB700809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D49CF18-BFE0-4C05-A886-2F5A599DE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37" r="52077" b="-2"/>
          <a:stretch/>
        </p:blipFill>
        <p:spPr>
          <a:xfrm>
            <a:off x="3575153" y="3208817"/>
            <a:ext cx="4382125" cy="4309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12E88DE-5458-48B2-8662-60288F95E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77"/>
          <a:stretch/>
        </p:blipFill>
        <p:spPr>
          <a:xfrm>
            <a:off x="1537116" y="1968399"/>
            <a:ext cx="9144000" cy="1202961"/>
          </a:xfrm>
          <a:prstGeom prst="rect">
            <a:avLst/>
          </a:prstGeom>
          <a:effectLst>
            <a:glow rad="127000">
              <a:schemeClr val="accent1">
                <a:alpha val="82000"/>
              </a:schemeClr>
            </a:glo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663D43E-48A6-4CDA-AE0F-BD2DF148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8" t="59740" r="47159" b="21731"/>
          <a:stretch/>
        </p:blipFill>
        <p:spPr>
          <a:xfrm>
            <a:off x="3700072" y="3533653"/>
            <a:ext cx="4382125" cy="4309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39BB0D2-5986-4A89-9526-19E179081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63779"/>
          <a:stretch/>
        </p:blipFill>
        <p:spPr>
          <a:xfrm>
            <a:off x="838200" y="3987235"/>
            <a:ext cx="10515600" cy="2183345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3C3FE0D0-8E4D-419F-8962-3E0B8CB2A23B}"/>
              </a:ext>
            </a:extLst>
          </p:cNvPr>
          <p:cNvSpPr/>
          <p:nvPr/>
        </p:nvSpPr>
        <p:spPr>
          <a:xfrm>
            <a:off x="1783831" y="4819879"/>
            <a:ext cx="4032354" cy="3332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72DDDABD-2473-4ADC-A77B-02956EC147A3}"/>
              </a:ext>
            </a:extLst>
          </p:cNvPr>
          <p:cNvSpPr/>
          <p:nvPr/>
        </p:nvSpPr>
        <p:spPr>
          <a:xfrm>
            <a:off x="5891135" y="4827052"/>
            <a:ext cx="5462665" cy="3332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060DA2D6-FD67-461A-B884-93679B073EAE}"/>
              </a:ext>
            </a:extLst>
          </p:cNvPr>
          <p:cNvSpPr/>
          <p:nvPr/>
        </p:nvSpPr>
        <p:spPr>
          <a:xfrm>
            <a:off x="851316" y="5218656"/>
            <a:ext cx="9829800" cy="302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EE84DD7-1CBF-49A5-93D9-91520AEE6607}"/>
              </a:ext>
            </a:extLst>
          </p:cNvPr>
          <p:cNvSpPr txBox="1"/>
          <p:nvPr/>
        </p:nvSpPr>
        <p:spPr>
          <a:xfrm>
            <a:off x="10021549" y="2492033"/>
            <a:ext cx="6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1EA8BEA2-B6C1-4381-B1AD-3B9736EB8A9F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3B2E2D3D-5389-45B0-8717-4FA394BD1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1111A81B-E5C5-4108-8DB6-6C43ABA46A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206ACF-9A07-4F6C-964C-A3B4CCB5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091978-DDBA-4B9D-BDC4-E6A8F049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878"/>
            <a:ext cx="10515600" cy="43513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AD481F6-E960-4326-B202-234043E4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9" y="1946396"/>
            <a:ext cx="10491888" cy="1914373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148469B-1ABB-42A4-8838-4BD7073D9341}"/>
              </a:ext>
            </a:extLst>
          </p:cNvPr>
          <p:cNvSpPr txBox="1"/>
          <p:nvPr/>
        </p:nvSpPr>
        <p:spPr>
          <a:xfrm>
            <a:off x="10529341" y="1897440"/>
            <a:ext cx="8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EB0E6A9-3EC4-47C2-80BC-66C229406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148"/>
          <a:stretch/>
        </p:blipFill>
        <p:spPr>
          <a:xfrm>
            <a:off x="838200" y="4033299"/>
            <a:ext cx="10510157" cy="209145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1E06A3A6-6524-4A0E-958E-258B61DF5600}"/>
              </a:ext>
            </a:extLst>
          </p:cNvPr>
          <p:cNvSpPr/>
          <p:nvPr/>
        </p:nvSpPr>
        <p:spPr>
          <a:xfrm>
            <a:off x="7303486" y="4081970"/>
            <a:ext cx="3672590" cy="284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E03DE6B0-8DF0-4554-9A9C-AA763AAC8DF2}"/>
              </a:ext>
            </a:extLst>
          </p:cNvPr>
          <p:cNvSpPr/>
          <p:nvPr/>
        </p:nvSpPr>
        <p:spPr>
          <a:xfrm>
            <a:off x="10529341" y="4429689"/>
            <a:ext cx="819016" cy="284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B507B455-1330-472E-84A6-CB3EAD49A179}"/>
              </a:ext>
            </a:extLst>
          </p:cNvPr>
          <p:cNvSpPr/>
          <p:nvPr/>
        </p:nvSpPr>
        <p:spPr>
          <a:xfrm>
            <a:off x="5921115" y="4803266"/>
            <a:ext cx="4608225" cy="284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340F5EC1-A55D-4260-A73A-5894A77B3962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FB47BF5-3BEC-4897-9BD2-0E16E98E9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F663899-801E-427C-B2B3-B1892116A6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B0920F-9A1A-447D-B284-874457EA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C51E65-2B42-4B77-B376-77F45C17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511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Prévalence globale : </a:t>
            </a:r>
            <a:r>
              <a:rPr lang="fr-FR" b="1" dirty="0"/>
              <a:t>14,87 %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EP : n = </a:t>
            </a:r>
            <a:r>
              <a:rPr lang="fr-FR" b="1" dirty="0"/>
              <a:t>72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TVP : n = </a:t>
            </a:r>
            <a:r>
              <a:rPr lang="fr-FR" b="1" dirty="0"/>
              <a:t>88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FDR </a:t>
            </a:r>
            <a:r>
              <a:rPr lang="fr-FR" b="1" dirty="0"/>
              <a:t>: VIH (17 %)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ABA8287-1075-400E-AADA-0D9E9A6D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09" y="1895420"/>
            <a:ext cx="9188673" cy="1325563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0E0C966-6179-4EB2-B978-9D63BBB326FB}"/>
              </a:ext>
            </a:extLst>
          </p:cNvPr>
          <p:cNvSpPr txBox="1"/>
          <p:nvPr/>
        </p:nvSpPr>
        <p:spPr>
          <a:xfrm>
            <a:off x="10549584" y="1969426"/>
            <a:ext cx="72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71989DE-A0F9-46C3-ACBA-AC4870D14D5D}"/>
              </a:ext>
            </a:extLst>
          </p:cNvPr>
          <p:cNvSpPr txBox="1"/>
          <p:nvPr/>
        </p:nvSpPr>
        <p:spPr>
          <a:xfrm>
            <a:off x="1315692" y="3286870"/>
            <a:ext cx="8369479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fr-FR" sz="2000" b="0" i="0" u="none" strike="noStrike" baseline="0" dirty="0">
                <a:latin typeface="ArialNarrow"/>
              </a:rPr>
              <a:t>Georges Rosario Christian </a:t>
            </a:r>
            <a:r>
              <a:rPr lang="fr-FR" sz="2000" b="0" i="0" u="none" strike="noStrike" baseline="0" dirty="0" err="1">
                <a:latin typeface="ArialNarrow"/>
              </a:rPr>
              <a:t>Millogo</a:t>
            </a:r>
            <a:r>
              <a:rPr lang="fr-FR" sz="2000" dirty="0">
                <a:latin typeface="ArialNarrow"/>
              </a:rPr>
              <a:t> et al</a:t>
            </a:r>
            <a:r>
              <a:rPr lang="fr-FR" sz="2000" b="0" i="0" u="none" strike="noStrike" baseline="0" dirty="0">
                <a:latin typeface="ArialNarrow"/>
              </a:rPr>
              <a:t>.</a:t>
            </a:r>
            <a:endParaRPr lang="fr-FR" sz="20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0EEF0119-7E95-40C0-982F-8E04B233B637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4E65855-7D6C-45DB-AF26-5992F931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431" y="3737946"/>
            <a:ext cx="5888552" cy="2681822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94976D68-224E-4BE6-A0DD-872DCD648CD3}"/>
              </a:ext>
            </a:extLst>
          </p:cNvPr>
          <p:cNvSpPr/>
          <p:nvPr/>
        </p:nvSpPr>
        <p:spPr>
          <a:xfrm>
            <a:off x="5336499" y="4813131"/>
            <a:ext cx="6205644" cy="400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D1D5B09-386D-4060-9B46-4A7FD6A705D9}"/>
              </a:ext>
            </a:extLst>
          </p:cNvPr>
          <p:cNvSpPr/>
          <p:nvPr/>
        </p:nvSpPr>
        <p:spPr>
          <a:xfrm>
            <a:off x="838200" y="5939282"/>
            <a:ext cx="2750389" cy="400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5FE3549-3671-46D5-BD91-0D05DB8B5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BBFC15C-CDD2-49ED-A34A-C32D734C70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D333EE-E78C-4C95-9B46-6A8E2BB1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Evidence épidémiologique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1B828E-7D88-4175-962E-87A4C894A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DE0CD53-A1D4-40E2-9226-73D977460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38" y="1555778"/>
            <a:ext cx="9261267" cy="14969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F4EBC44-8C95-4D38-B100-F5A8A2AF69E1}"/>
              </a:ext>
            </a:extLst>
          </p:cNvPr>
          <p:cNvSpPr txBox="1"/>
          <p:nvPr/>
        </p:nvSpPr>
        <p:spPr>
          <a:xfrm>
            <a:off x="10055746" y="2631347"/>
            <a:ext cx="8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D159891-F9AB-47B8-AC37-3A209C30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187649"/>
            <a:ext cx="10515599" cy="3305227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3670A4E5-3100-45CD-A87C-E7091EE71F56}"/>
              </a:ext>
            </a:extLst>
          </p:cNvPr>
          <p:cNvSpPr/>
          <p:nvPr/>
        </p:nvSpPr>
        <p:spPr>
          <a:xfrm>
            <a:off x="1732757" y="4280082"/>
            <a:ext cx="3858573" cy="233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3BCFED0D-0E5F-4D6D-A399-6D17D506257B}"/>
              </a:ext>
            </a:extLst>
          </p:cNvPr>
          <p:cNvSpPr/>
          <p:nvPr/>
        </p:nvSpPr>
        <p:spPr>
          <a:xfrm>
            <a:off x="7056763" y="4507432"/>
            <a:ext cx="1862386" cy="2594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002356F7-E825-4FA9-B80B-A3BD75C0189E}"/>
              </a:ext>
            </a:extLst>
          </p:cNvPr>
          <p:cNvSpPr/>
          <p:nvPr/>
        </p:nvSpPr>
        <p:spPr>
          <a:xfrm>
            <a:off x="9017819" y="4497640"/>
            <a:ext cx="1862386" cy="2594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285130AA-8D07-41EA-8741-A46B038ABEAA}"/>
              </a:ext>
            </a:extLst>
          </p:cNvPr>
          <p:cNvCxnSpPr/>
          <p:nvPr/>
        </p:nvCxnSpPr>
        <p:spPr>
          <a:xfrm>
            <a:off x="0" y="173549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8063AAD-15BA-4CF5-8ADD-2C36BF60B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" y="91048"/>
            <a:ext cx="996745" cy="9967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DFA8D0F-39BB-43F7-824C-A67E4E327B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340"/>
          <a:stretch/>
        </p:blipFill>
        <p:spPr>
          <a:xfrm>
            <a:off x="10915649" y="49892"/>
            <a:ext cx="1225345" cy="1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0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7945</TotalTime>
  <Words>634</Words>
  <Application>Microsoft Office PowerPoint</Application>
  <PresentationFormat>Grand écran</PresentationFormat>
  <Paragraphs>146</Paragraphs>
  <Slides>31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AdvPAEB6</vt:lpstr>
      <vt:lpstr>Arial</vt:lpstr>
      <vt:lpstr>ArialNarrow</vt:lpstr>
      <vt:lpstr>Calibri</vt:lpstr>
      <vt:lpstr>Calibri Light</vt:lpstr>
      <vt:lpstr>Segoe UI</vt:lpstr>
      <vt:lpstr>Tahoma</vt:lpstr>
      <vt:lpstr>Times New Roman</vt:lpstr>
      <vt:lpstr>Wingdings</vt:lpstr>
      <vt:lpstr>Thème Office</vt:lpstr>
      <vt:lpstr>MALADIES VEINEUSES THROMBO-EMBOLIQUES ET INFECTION À VIH</vt:lpstr>
      <vt:lpstr>Conflit d’intérêt : aucun</vt:lpstr>
      <vt:lpstr>Plan</vt:lpstr>
      <vt:lpstr>Introduction</vt:lpstr>
      <vt:lpstr>1. Evidence épidémiologique</vt:lpstr>
      <vt:lpstr>1. Evidence épidémiologique</vt:lpstr>
      <vt:lpstr>1. Evidence épidémiologique</vt:lpstr>
      <vt:lpstr>1. Evidence épidémiologique</vt:lpstr>
      <vt:lpstr>1. Evidence épidémiologique</vt:lpstr>
      <vt:lpstr>1. Evidence épidémiologique</vt:lpstr>
      <vt:lpstr>1. Evidence épidémiologique</vt:lpstr>
      <vt:lpstr>1. Evidence épidémiologique</vt:lpstr>
      <vt:lpstr>1-Evidence épidémiologique</vt:lpstr>
      <vt:lpstr>1-Evidence épidémiologique</vt:lpstr>
      <vt:lpstr>2. Physiopathologie </vt:lpstr>
      <vt:lpstr>Présentation PowerPoint</vt:lpstr>
      <vt:lpstr>3. Facteurs de risque de MVTE</vt:lpstr>
      <vt:lpstr>3. Facteurs de risque de MVTE</vt:lpstr>
      <vt:lpstr>3. Facteurs de risque de MVTE</vt:lpstr>
      <vt:lpstr>3. Facteurs de risque de MVTE</vt:lpstr>
      <vt:lpstr>3. Facteurs de risque de MVTE</vt:lpstr>
      <vt:lpstr>4. Diagnostic </vt:lpstr>
      <vt:lpstr>4. Diagnostic </vt:lpstr>
      <vt:lpstr>5. Prise en charge</vt:lpstr>
      <vt:lpstr>5. Prise en charge</vt:lpstr>
      <vt:lpstr>5. Prise en charge</vt:lpstr>
      <vt:lpstr>5. Prise en charge</vt:lpstr>
      <vt:lpstr>5. Prise en charge</vt:lpstr>
      <vt:lpstr>5. Prise en charge</vt:lpstr>
      <vt:lpstr>Conclusion </vt:lpstr>
      <vt:lpstr>Merci de votre aimable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MALADIES VEINEUSES THROMBO-EMBOLIQUES ET INFECTION À VIH</dc:title>
  <dc:creator>Ismaël DIALLO</dc:creator>
  <cp:lastModifiedBy>hp</cp:lastModifiedBy>
  <cp:revision>98</cp:revision>
  <dcterms:created xsi:type="dcterms:W3CDTF">2021-10-19T17:36:07Z</dcterms:created>
  <dcterms:modified xsi:type="dcterms:W3CDTF">2021-10-28T08:52:34Z</dcterms:modified>
</cp:coreProperties>
</file>